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70" autoAdjust="0"/>
    <p:restoredTop sz="94660"/>
  </p:normalViewPr>
  <p:slideViewPr>
    <p:cSldViewPr snapToGrid="0">
      <p:cViewPr varScale="1">
        <p:scale>
          <a:sx n="77" d="100"/>
          <a:sy n="77" d="100"/>
        </p:scale>
        <p:origin x="86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F51B85-00A6-4D3E-B614-F224F73CC700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F50BC19-C419-460E-B990-800894D8561F}">
      <dgm:prSet/>
      <dgm:spPr/>
      <dgm:t>
        <a:bodyPr/>
        <a:lstStyle/>
        <a:p>
          <a:r>
            <a:rPr lang="en-US" dirty="0"/>
            <a:t>Speaker at </a:t>
          </a:r>
          <a:r>
            <a:rPr lang="en-US" u="sng" dirty="0"/>
            <a:t>Elder and Youth Session</a:t>
          </a:r>
        </a:p>
      </dgm:t>
    </dgm:pt>
    <dgm:pt modelId="{576586B0-048D-486B-8285-1DAAFF889CCC}" type="parTrans" cxnId="{0DE9901E-85B8-46F7-A4FA-7275469E03F2}">
      <dgm:prSet/>
      <dgm:spPr/>
      <dgm:t>
        <a:bodyPr/>
        <a:lstStyle/>
        <a:p>
          <a:endParaRPr lang="en-US"/>
        </a:p>
      </dgm:t>
    </dgm:pt>
    <dgm:pt modelId="{9F87C159-4321-47B2-BB67-01069F0A98A8}" type="sibTrans" cxnId="{0DE9901E-85B8-46F7-A4FA-7275469E03F2}">
      <dgm:prSet/>
      <dgm:spPr/>
      <dgm:t>
        <a:bodyPr/>
        <a:lstStyle/>
        <a:p>
          <a:endParaRPr lang="en-US"/>
        </a:p>
      </dgm:t>
    </dgm:pt>
    <dgm:pt modelId="{4B22B8C9-9F47-45BB-B872-9AE0C44AE474}">
      <dgm:prSet/>
      <dgm:spPr/>
      <dgm:t>
        <a:bodyPr/>
        <a:lstStyle/>
        <a:p>
          <a:r>
            <a:rPr lang="en-US" dirty="0"/>
            <a:t>I wrote a short reflection on my experience which was featured in the December Tribes and Climate Change newsletter.</a:t>
          </a:r>
        </a:p>
      </dgm:t>
    </dgm:pt>
    <dgm:pt modelId="{42C93B4D-628D-4B35-B996-CBC0158F1E95}" type="parTrans" cxnId="{B16ECFAA-4888-4625-9FE9-E2CFB95ADC29}">
      <dgm:prSet/>
      <dgm:spPr/>
      <dgm:t>
        <a:bodyPr/>
        <a:lstStyle/>
        <a:p>
          <a:endParaRPr lang="en-US"/>
        </a:p>
      </dgm:t>
    </dgm:pt>
    <dgm:pt modelId="{56E82009-DB30-4658-86E9-CD450A4378A6}" type="sibTrans" cxnId="{B16ECFAA-4888-4625-9FE9-E2CFB95ADC29}">
      <dgm:prSet/>
      <dgm:spPr/>
      <dgm:t>
        <a:bodyPr/>
        <a:lstStyle/>
        <a:p>
          <a:endParaRPr lang="en-US"/>
        </a:p>
      </dgm:t>
    </dgm:pt>
    <dgm:pt modelId="{3DD66013-655C-4DD8-BCCB-9A45ABF524E7}">
      <dgm:prSet/>
      <dgm:spPr/>
      <dgm:t>
        <a:bodyPr/>
        <a:lstStyle/>
        <a:p>
          <a:r>
            <a:rPr lang="en-US" u="none" dirty="0"/>
            <a:t>Reasons Why climate change is important to me:</a:t>
          </a:r>
        </a:p>
      </dgm:t>
    </dgm:pt>
    <dgm:pt modelId="{924E23D9-D786-494F-A0C2-77791B000499}" type="parTrans" cxnId="{A9286DE3-9CD7-4999-87D4-95C82BA8A463}">
      <dgm:prSet/>
      <dgm:spPr/>
      <dgm:t>
        <a:bodyPr/>
        <a:lstStyle/>
        <a:p>
          <a:endParaRPr lang="en-US"/>
        </a:p>
      </dgm:t>
    </dgm:pt>
    <dgm:pt modelId="{17E2D799-9034-4D29-B04A-485AE30AF2E8}" type="sibTrans" cxnId="{A9286DE3-9CD7-4999-87D4-95C82BA8A463}">
      <dgm:prSet/>
      <dgm:spPr/>
      <dgm:t>
        <a:bodyPr/>
        <a:lstStyle/>
        <a:p>
          <a:endParaRPr lang="en-US"/>
        </a:p>
      </dgm:t>
    </dgm:pt>
    <dgm:pt modelId="{9C02C26A-3C81-4F0B-904E-379A71876A07}">
      <dgm:prSet/>
      <dgm:spPr/>
      <dgm:t>
        <a:bodyPr/>
        <a:lstStyle/>
        <a:p>
          <a:r>
            <a:rPr lang="en-US" u="sng" dirty="0"/>
            <a:t>Affects traditional Culture</a:t>
          </a:r>
        </a:p>
      </dgm:t>
    </dgm:pt>
    <dgm:pt modelId="{3942FE1D-62AA-4498-9899-595C47C513C6}" type="parTrans" cxnId="{32854311-B40D-4791-BB97-D97B14BCCFEF}">
      <dgm:prSet/>
      <dgm:spPr/>
      <dgm:t>
        <a:bodyPr/>
        <a:lstStyle/>
        <a:p>
          <a:endParaRPr lang="en-US"/>
        </a:p>
      </dgm:t>
    </dgm:pt>
    <dgm:pt modelId="{3C3C7727-F936-4FFB-9558-11AC7C6DE8EE}" type="sibTrans" cxnId="{32854311-B40D-4791-BB97-D97B14BCCFEF}">
      <dgm:prSet/>
      <dgm:spPr/>
      <dgm:t>
        <a:bodyPr/>
        <a:lstStyle/>
        <a:p>
          <a:endParaRPr lang="en-US"/>
        </a:p>
      </dgm:t>
    </dgm:pt>
    <dgm:pt modelId="{23099E67-0DE4-480D-A75F-A17FD583EEB0}">
      <dgm:prSet/>
      <dgm:spPr/>
      <dgm:t>
        <a:bodyPr/>
        <a:lstStyle/>
        <a:p>
          <a:r>
            <a:rPr lang="en-US" u="sng" dirty="0"/>
            <a:t>Negative impacts to human health</a:t>
          </a:r>
        </a:p>
      </dgm:t>
    </dgm:pt>
    <dgm:pt modelId="{9677C2B9-45E6-40F2-8469-11A6F0C4ABDF}" type="parTrans" cxnId="{A2B1CDA0-03BD-44AB-A1EE-FF5D2D6590E1}">
      <dgm:prSet/>
      <dgm:spPr/>
      <dgm:t>
        <a:bodyPr/>
        <a:lstStyle/>
        <a:p>
          <a:endParaRPr lang="en-US"/>
        </a:p>
      </dgm:t>
    </dgm:pt>
    <dgm:pt modelId="{356CDD2E-2D46-4797-9263-F09D2D4E02A4}" type="sibTrans" cxnId="{A2B1CDA0-03BD-44AB-A1EE-FF5D2D6590E1}">
      <dgm:prSet/>
      <dgm:spPr/>
      <dgm:t>
        <a:bodyPr/>
        <a:lstStyle/>
        <a:p>
          <a:endParaRPr lang="en-US"/>
        </a:p>
      </dgm:t>
    </dgm:pt>
    <dgm:pt modelId="{C9798FE5-84B7-4140-B0AB-76193FE75FE9}">
      <dgm:prSet/>
      <dgm:spPr/>
      <dgm:t>
        <a:bodyPr/>
        <a:lstStyle/>
        <a:p>
          <a:r>
            <a:rPr lang="en-US" u="sng" dirty="0"/>
            <a:t>Disrupts natural relations</a:t>
          </a:r>
        </a:p>
      </dgm:t>
    </dgm:pt>
    <dgm:pt modelId="{4BAE6943-D359-4924-B07F-73B21A2D3E92}" type="parTrans" cxnId="{483438FC-A6B7-4F90-8971-CD3FD386DB94}">
      <dgm:prSet/>
      <dgm:spPr/>
      <dgm:t>
        <a:bodyPr/>
        <a:lstStyle/>
        <a:p>
          <a:endParaRPr lang="en-US"/>
        </a:p>
      </dgm:t>
    </dgm:pt>
    <dgm:pt modelId="{DF8DDA3D-F319-42B2-A909-44B977663716}" type="sibTrans" cxnId="{483438FC-A6B7-4F90-8971-CD3FD386DB94}">
      <dgm:prSet/>
      <dgm:spPr/>
      <dgm:t>
        <a:bodyPr/>
        <a:lstStyle/>
        <a:p>
          <a:endParaRPr lang="en-US"/>
        </a:p>
      </dgm:t>
    </dgm:pt>
    <dgm:pt modelId="{E7140D3D-6309-42A2-81EE-18C6550F3669}" type="pres">
      <dgm:prSet presAssocID="{E2F51B85-00A6-4D3E-B614-F224F73CC700}" presName="linear" presStyleCnt="0">
        <dgm:presLayoutVars>
          <dgm:animLvl val="lvl"/>
          <dgm:resizeHandles val="exact"/>
        </dgm:presLayoutVars>
      </dgm:prSet>
      <dgm:spPr/>
    </dgm:pt>
    <dgm:pt modelId="{DE5DA8B8-009A-48D6-A796-E436FD6954C5}" type="pres">
      <dgm:prSet presAssocID="{2F50BC19-C419-460E-B990-800894D8561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7A8D69F9-9FA6-49B5-80AF-993CDB57FF5A}" type="pres">
      <dgm:prSet presAssocID="{9F87C159-4321-47B2-BB67-01069F0A98A8}" presName="spacer" presStyleCnt="0"/>
      <dgm:spPr/>
    </dgm:pt>
    <dgm:pt modelId="{973FEBAC-EF22-447F-89B8-F4056C02A6C8}" type="pres">
      <dgm:prSet presAssocID="{3DD66013-655C-4DD8-BCCB-9A45ABF524E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72E2A4D-19A9-49D7-91F8-DBC06608C250}" type="pres">
      <dgm:prSet presAssocID="{3DD66013-655C-4DD8-BCCB-9A45ABF524E7}" presName="childText" presStyleLbl="revTx" presStyleIdx="0" presStyleCnt="1">
        <dgm:presLayoutVars>
          <dgm:bulletEnabled val="1"/>
        </dgm:presLayoutVars>
      </dgm:prSet>
      <dgm:spPr/>
    </dgm:pt>
    <dgm:pt modelId="{66A90238-41E2-4922-BBD7-F989CC944E5B}" type="pres">
      <dgm:prSet presAssocID="{4B22B8C9-9F47-45BB-B872-9AE0C44AE474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35828804-8132-4192-8C63-7A4F1C4D9724}" type="presOf" srcId="{3DD66013-655C-4DD8-BCCB-9A45ABF524E7}" destId="{973FEBAC-EF22-447F-89B8-F4056C02A6C8}" srcOrd="0" destOrd="0" presId="urn:microsoft.com/office/officeart/2005/8/layout/vList2"/>
    <dgm:cxn modelId="{45810007-2D59-4354-AA97-8CE7B08F2D15}" type="presOf" srcId="{C9798FE5-84B7-4140-B0AB-76193FE75FE9}" destId="{672E2A4D-19A9-49D7-91F8-DBC06608C250}" srcOrd="0" destOrd="2" presId="urn:microsoft.com/office/officeart/2005/8/layout/vList2"/>
    <dgm:cxn modelId="{1D988E10-9C41-47EB-91C1-2ABCADE89AB7}" type="presOf" srcId="{9C02C26A-3C81-4F0B-904E-379A71876A07}" destId="{672E2A4D-19A9-49D7-91F8-DBC06608C250}" srcOrd="0" destOrd="0" presId="urn:microsoft.com/office/officeart/2005/8/layout/vList2"/>
    <dgm:cxn modelId="{32854311-B40D-4791-BB97-D97B14BCCFEF}" srcId="{3DD66013-655C-4DD8-BCCB-9A45ABF524E7}" destId="{9C02C26A-3C81-4F0B-904E-379A71876A07}" srcOrd="0" destOrd="0" parTransId="{3942FE1D-62AA-4498-9899-595C47C513C6}" sibTransId="{3C3C7727-F936-4FFB-9558-11AC7C6DE8EE}"/>
    <dgm:cxn modelId="{0DE9901E-85B8-46F7-A4FA-7275469E03F2}" srcId="{E2F51B85-00A6-4D3E-B614-F224F73CC700}" destId="{2F50BC19-C419-460E-B990-800894D8561F}" srcOrd="0" destOrd="0" parTransId="{576586B0-048D-486B-8285-1DAAFF889CCC}" sibTransId="{9F87C159-4321-47B2-BB67-01069F0A98A8}"/>
    <dgm:cxn modelId="{901C7C42-7C32-49FE-9A9F-EC68C107DFA0}" type="presOf" srcId="{4B22B8C9-9F47-45BB-B872-9AE0C44AE474}" destId="{66A90238-41E2-4922-BBD7-F989CC944E5B}" srcOrd="0" destOrd="0" presId="urn:microsoft.com/office/officeart/2005/8/layout/vList2"/>
    <dgm:cxn modelId="{40D63343-AC3B-49C7-AC0B-D612AAF90D1F}" type="presOf" srcId="{2F50BC19-C419-460E-B990-800894D8561F}" destId="{DE5DA8B8-009A-48D6-A796-E436FD6954C5}" srcOrd="0" destOrd="0" presId="urn:microsoft.com/office/officeart/2005/8/layout/vList2"/>
    <dgm:cxn modelId="{C10A4449-A406-4FCB-8453-6E3A0E82FF96}" type="presOf" srcId="{23099E67-0DE4-480D-A75F-A17FD583EEB0}" destId="{672E2A4D-19A9-49D7-91F8-DBC06608C250}" srcOrd="0" destOrd="1" presId="urn:microsoft.com/office/officeart/2005/8/layout/vList2"/>
    <dgm:cxn modelId="{ED45A651-24CC-4376-BB75-AE1EE868F440}" type="presOf" srcId="{E2F51B85-00A6-4D3E-B614-F224F73CC700}" destId="{E7140D3D-6309-42A2-81EE-18C6550F3669}" srcOrd="0" destOrd="0" presId="urn:microsoft.com/office/officeart/2005/8/layout/vList2"/>
    <dgm:cxn modelId="{A2B1CDA0-03BD-44AB-A1EE-FF5D2D6590E1}" srcId="{3DD66013-655C-4DD8-BCCB-9A45ABF524E7}" destId="{23099E67-0DE4-480D-A75F-A17FD583EEB0}" srcOrd="1" destOrd="0" parTransId="{9677C2B9-45E6-40F2-8469-11A6F0C4ABDF}" sibTransId="{356CDD2E-2D46-4797-9263-F09D2D4E02A4}"/>
    <dgm:cxn modelId="{B16ECFAA-4888-4625-9FE9-E2CFB95ADC29}" srcId="{E2F51B85-00A6-4D3E-B614-F224F73CC700}" destId="{4B22B8C9-9F47-45BB-B872-9AE0C44AE474}" srcOrd="2" destOrd="0" parTransId="{42C93B4D-628D-4B35-B996-CBC0158F1E95}" sibTransId="{56E82009-DB30-4658-86E9-CD450A4378A6}"/>
    <dgm:cxn modelId="{A9286DE3-9CD7-4999-87D4-95C82BA8A463}" srcId="{E2F51B85-00A6-4D3E-B614-F224F73CC700}" destId="{3DD66013-655C-4DD8-BCCB-9A45ABF524E7}" srcOrd="1" destOrd="0" parTransId="{924E23D9-D786-494F-A0C2-77791B000499}" sibTransId="{17E2D799-9034-4D29-B04A-485AE30AF2E8}"/>
    <dgm:cxn modelId="{483438FC-A6B7-4F90-8971-CD3FD386DB94}" srcId="{3DD66013-655C-4DD8-BCCB-9A45ABF524E7}" destId="{C9798FE5-84B7-4140-B0AB-76193FE75FE9}" srcOrd="2" destOrd="0" parTransId="{4BAE6943-D359-4924-B07F-73B21A2D3E92}" sibTransId="{DF8DDA3D-F319-42B2-A909-44B977663716}"/>
    <dgm:cxn modelId="{391E5909-66BC-4B8A-9208-BEFCC42DB6FE}" type="presParOf" srcId="{E7140D3D-6309-42A2-81EE-18C6550F3669}" destId="{DE5DA8B8-009A-48D6-A796-E436FD6954C5}" srcOrd="0" destOrd="0" presId="urn:microsoft.com/office/officeart/2005/8/layout/vList2"/>
    <dgm:cxn modelId="{49F1CE93-97DB-4843-A268-3AC1452EB191}" type="presParOf" srcId="{E7140D3D-6309-42A2-81EE-18C6550F3669}" destId="{7A8D69F9-9FA6-49B5-80AF-993CDB57FF5A}" srcOrd="1" destOrd="0" presId="urn:microsoft.com/office/officeart/2005/8/layout/vList2"/>
    <dgm:cxn modelId="{D488A7DC-F1F3-488D-A1A6-F54C25926014}" type="presParOf" srcId="{E7140D3D-6309-42A2-81EE-18C6550F3669}" destId="{973FEBAC-EF22-447F-89B8-F4056C02A6C8}" srcOrd="2" destOrd="0" presId="urn:microsoft.com/office/officeart/2005/8/layout/vList2"/>
    <dgm:cxn modelId="{C00B4679-EE23-4549-BDC9-CF6142731A40}" type="presParOf" srcId="{E7140D3D-6309-42A2-81EE-18C6550F3669}" destId="{672E2A4D-19A9-49D7-91F8-DBC06608C250}" srcOrd="3" destOrd="0" presId="urn:microsoft.com/office/officeart/2005/8/layout/vList2"/>
    <dgm:cxn modelId="{809C251D-7A34-490F-904D-D5F0ECDE386D}" type="presParOf" srcId="{E7140D3D-6309-42A2-81EE-18C6550F3669}" destId="{66A90238-41E2-4922-BBD7-F989CC944E5B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A6FA0C2-9F22-467B-BE65-32FFDCCD90D8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73AC532-877C-4A00-B7A5-7369401DB372}">
      <dgm:prSet/>
      <dgm:spPr/>
      <dgm:t>
        <a:bodyPr/>
        <a:lstStyle/>
        <a:p>
          <a:r>
            <a:rPr lang="en-US"/>
            <a:t>Affiliated Tribes of Northwest Indian’s Climate Change Summit: Tribal Climate Resiliency</a:t>
          </a:r>
        </a:p>
      </dgm:t>
    </dgm:pt>
    <dgm:pt modelId="{41CDE7DB-D80C-4AD8-B588-C5BC91E94DBE}" type="parTrans" cxnId="{1D38EB29-5A1A-419A-BC30-D27A928300AB}">
      <dgm:prSet/>
      <dgm:spPr/>
      <dgm:t>
        <a:bodyPr/>
        <a:lstStyle/>
        <a:p>
          <a:endParaRPr lang="en-US"/>
        </a:p>
      </dgm:t>
    </dgm:pt>
    <dgm:pt modelId="{69BE2E44-0C76-4DB4-B380-4AB01408BD51}" type="sibTrans" cxnId="{1D38EB29-5A1A-419A-BC30-D27A928300AB}">
      <dgm:prSet/>
      <dgm:spPr/>
      <dgm:t>
        <a:bodyPr/>
        <a:lstStyle/>
        <a:p>
          <a:endParaRPr lang="en-US"/>
        </a:p>
      </dgm:t>
    </dgm:pt>
    <dgm:pt modelId="{8BF324EF-11F4-4B14-B57A-3847D6ADA06C}">
      <dgm:prSet/>
      <dgm:spPr/>
      <dgm:t>
        <a:bodyPr/>
        <a:lstStyle/>
        <a:p>
          <a:r>
            <a:rPr lang="en-US" dirty="0"/>
            <a:t>Focused on learning about policies and practices that promote Tribal Climate Resiliency in the US and Canada. </a:t>
          </a:r>
        </a:p>
      </dgm:t>
    </dgm:pt>
    <dgm:pt modelId="{3FA0E64B-9DCB-4394-9E23-0F0BDD186680}" type="parTrans" cxnId="{684DE5E6-FEED-4D6F-A4D3-3B17B660C29D}">
      <dgm:prSet/>
      <dgm:spPr/>
      <dgm:t>
        <a:bodyPr/>
        <a:lstStyle/>
        <a:p>
          <a:endParaRPr lang="en-US"/>
        </a:p>
      </dgm:t>
    </dgm:pt>
    <dgm:pt modelId="{655FE687-A5CB-49D9-AB2C-C75929889F54}" type="sibTrans" cxnId="{684DE5E6-FEED-4D6F-A4D3-3B17B660C29D}">
      <dgm:prSet/>
      <dgm:spPr/>
      <dgm:t>
        <a:bodyPr/>
        <a:lstStyle/>
        <a:p>
          <a:endParaRPr lang="en-US"/>
        </a:p>
      </dgm:t>
    </dgm:pt>
    <dgm:pt modelId="{917EDDD8-29E2-4396-AF79-EE1BE77E645B}">
      <dgm:prSet/>
      <dgm:spPr/>
      <dgm:t>
        <a:bodyPr/>
        <a:lstStyle/>
        <a:p>
          <a:r>
            <a:rPr lang="en-US" dirty="0"/>
            <a:t>Wildfire Hazard Mitigation webinar</a:t>
          </a:r>
        </a:p>
      </dgm:t>
    </dgm:pt>
    <dgm:pt modelId="{638C2ABA-6379-4C79-8B52-8641F2BC2223}" type="parTrans" cxnId="{F6C68BB2-D9A1-45AC-AA20-475D878CACEA}">
      <dgm:prSet/>
      <dgm:spPr/>
      <dgm:t>
        <a:bodyPr/>
        <a:lstStyle/>
        <a:p>
          <a:endParaRPr lang="en-US"/>
        </a:p>
      </dgm:t>
    </dgm:pt>
    <dgm:pt modelId="{48C8A055-F385-4E8C-99DC-6AA5D8FF701D}" type="sibTrans" cxnId="{F6C68BB2-D9A1-45AC-AA20-475D878CACEA}">
      <dgm:prSet/>
      <dgm:spPr/>
      <dgm:t>
        <a:bodyPr/>
        <a:lstStyle/>
        <a:p>
          <a:endParaRPr lang="en-US"/>
        </a:p>
      </dgm:t>
    </dgm:pt>
    <dgm:pt modelId="{EBD76531-596F-484E-AB77-8FED88C1E296}">
      <dgm:prSet/>
      <dgm:spPr/>
      <dgm:t>
        <a:bodyPr/>
        <a:lstStyle/>
        <a:p>
          <a:endParaRPr lang="en-US" dirty="0"/>
        </a:p>
      </dgm:t>
    </dgm:pt>
    <dgm:pt modelId="{1B0BEA3A-85B5-43C9-8668-C32C4D1BB346}" type="parTrans" cxnId="{FE319406-C782-44EC-A07C-FCFD2536CF4D}">
      <dgm:prSet/>
      <dgm:spPr/>
      <dgm:t>
        <a:bodyPr/>
        <a:lstStyle/>
        <a:p>
          <a:endParaRPr lang="en-US"/>
        </a:p>
      </dgm:t>
    </dgm:pt>
    <dgm:pt modelId="{70F69E53-7F93-4A7B-815B-DC136EDA313D}" type="sibTrans" cxnId="{FE319406-C782-44EC-A07C-FCFD2536CF4D}">
      <dgm:prSet/>
      <dgm:spPr/>
      <dgm:t>
        <a:bodyPr/>
        <a:lstStyle/>
        <a:p>
          <a:endParaRPr lang="en-US"/>
        </a:p>
      </dgm:t>
    </dgm:pt>
    <dgm:pt modelId="{6DAE68FC-6D64-4128-90B8-73F884BA9A8C}" type="pres">
      <dgm:prSet presAssocID="{3A6FA0C2-9F22-467B-BE65-32FFDCCD90D8}" presName="linear" presStyleCnt="0">
        <dgm:presLayoutVars>
          <dgm:animLvl val="lvl"/>
          <dgm:resizeHandles val="exact"/>
        </dgm:presLayoutVars>
      </dgm:prSet>
      <dgm:spPr/>
    </dgm:pt>
    <dgm:pt modelId="{713B9748-2D0B-4DFB-B3E6-1C4A11D3B728}" type="pres">
      <dgm:prSet presAssocID="{B73AC532-877C-4A00-B7A5-7369401DB372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FD1EA2AE-53D4-4CCC-93CB-771DC337BDC9}" type="pres">
      <dgm:prSet presAssocID="{B73AC532-877C-4A00-B7A5-7369401DB372}" presName="childText" presStyleLbl="revTx" presStyleIdx="0" presStyleCnt="2">
        <dgm:presLayoutVars>
          <dgm:bulletEnabled val="1"/>
        </dgm:presLayoutVars>
      </dgm:prSet>
      <dgm:spPr/>
    </dgm:pt>
    <dgm:pt modelId="{5DAF8C4C-E1E2-4D6E-93B7-756E35AA229B}" type="pres">
      <dgm:prSet presAssocID="{917EDDD8-29E2-4396-AF79-EE1BE77E645B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42960FF2-31AF-4AC4-BD61-3803C30C21E2}" type="pres">
      <dgm:prSet presAssocID="{917EDDD8-29E2-4396-AF79-EE1BE77E645B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FE319406-C782-44EC-A07C-FCFD2536CF4D}" srcId="{917EDDD8-29E2-4396-AF79-EE1BE77E645B}" destId="{EBD76531-596F-484E-AB77-8FED88C1E296}" srcOrd="0" destOrd="0" parTransId="{1B0BEA3A-85B5-43C9-8668-C32C4D1BB346}" sibTransId="{70F69E53-7F93-4A7B-815B-DC136EDA313D}"/>
    <dgm:cxn modelId="{46011B0F-1BB9-4CF9-B1E1-348B9C8408EE}" type="presOf" srcId="{917EDDD8-29E2-4396-AF79-EE1BE77E645B}" destId="{5DAF8C4C-E1E2-4D6E-93B7-756E35AA229B}" srcOrd="0" destOrd="0" presId="urn:microsoft.com/office/officeart/2005/8/layout/vList2"/>
    <dgm:cxn modelId="{F62DD71E-D99D-4387-9C42-8589020104E2}" type="presOf" srcId="{3A6FA0C2-9F22-467B-BE65-32FFDCCD90D8}" destId="{6DAE68FC-6D64-4128-90B8-73F884BA9A8C}" srcOrd="0" destOrd="0" presId="urn:microsoft.com/office/officeart/2005/8/layout/vList2"/>
    <dgm:cxn modelId="{BC0F3529-9B7A-4B09-949E-F7FAF67958DB}" type="presOf" srcId="{8BF324EF-11F4-4B14-B57A-3847D6ADA06C}" destId="{FD1EA2AE-53D4-4CCC-93CB-771DC337BDC9}" srcOrd="0" destOrd="0" presId="urn:microsoft.com/office/officeart/2005/8/layout/vList2"/>
    <dgm:cxn modelId="{1D38EB29-5A1A-419A-BC30-D27A928300AB}" srcId="{3A6FA0C2-9F22-467B-BE65-32FFDCCD90D8}" destId="{B73AC532-877C-4A00-B7A5-7369401DB372}" srcOrd="0" destOrd="0" parTransId="{41CDE7DB-D80C-4AD8-B588-C5BC91E94DBE}" sibTransId="{69BE2E44-0C76-4DB4-B380-4AB01408BD51}"/>
    <dgm:cxn modelId="{16F7905C-B228-4B28-967D-787C77EF5AF0}" type="presOf" srcId="{B73AC532-877C-4A00-B7A5-7369401DB372}" destId="{713B9748-2D0B-4DFB-B3E6-1C4A11D3B728}" srcOrd="0" destOrd="0" presId="urn:microsoft.com/office/officeart/2005/8/layout/vList2"/>
    <dgm:cxn modelId="{BFB338A5-9945-4047-BF86-CF6D2171B53D}" type="presOf" srcId="{EBD76531-596F-484E-AB77-8FED88C1E296}" destId="{42960FF2-31AF-4AC4-BD61-3803C30C21E2}" srcOrd="0" destOrd="0" presId="urn:microsoft.com/office/officeart/2005/8/layout/vList2"/>
    <dgm:cxn modelId="{F6C68BB2-D9A1-45AC-AA20-475D878CACEA}" srcId="{3A6FA0C2-9F22-467B-BE65-32FFDCCD90D8}" destId="{917EDDD8-29E2-4396-AF79-EE1BE77E645B}" srcOrd="1" destOrd="0" parTransId="{638C2ABA-6379-4C79-8B52-8641F2BC2223}" sibTransId="{48C8A055-F385-4E8C-99DC-6AA5D8FF701D}"/>
    <dgm:cxn modelId="{684DE5E6-FEED-4D6F-A4D3-3B17B660C29D}" srcId="{B73AC532-877C-4A00-B7A5-7369401DB372}" destId="{8BF324EF-11F4-4B14-B57A-3847D6ADA06C}" srcOrd="0" destOrd="0" parTransId="{3FA0E64B-9DCB-4394-9E23-0F0BDD186680}" sibTransId="{655FE687-A5CB-49D9-AB2C-C75929889F54}"/>
    <dgm:cxn modelId="{9A5FC106-B205-45EE-95E0-C1950F41AF39}" type="presParOf" srcId="{6DAE68FC-6D64-4128-90B8-73F884BA9A8C}" destId="{713B9748-2D0B-4DFB-B3E6-1C4A11D3B728}" srcOrd="0" destOrd="0" presId="urn:microsoft.com/office/officeart/2005/8/layout/vList2"/>
    <dgm:cxn modelId="{3DB5136D-278E-4804-B212-C6B266436CB4}" type="presParOf" srcId="{6DAE68FC-6D64-4128-90B8-73F884BA9A8C}" destId="{FD1EA2AE-53D4-4CCC-93CB-771DC337BDC9}" srcOrd="1" destOrd="0" presId="urn:microsoft.com/office/officeart/2005/8/layout/vList2"/>
    <dgm:cxn modelId="{77645458-1225-480F-A0C7-ED5A2F705D05}" type="presParOf" srcId="{6DAE68FC-6D64-4128-90B8-73F884BA9A8C}" destId="{5DAF8C4C-E1E2-4D6E-93B7-756E35AA229B}" srcOrd="2" destOrd="0" presId="urn:microsoft.com/office/officeart/2005/8/layout/vList2"/>
    <dgm:cxn modelId="{29388EDA-CBE7-451C-9083-0A40A4548716}" type="presParOf" srcId="{6DAE68FC-6D64-4128-90B8-73F884BA9A8C}" destId="{42960FF2-31AF-4AC4-BD61-3803C30C21E2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80C7675-F7B3-41A5-A7CE-EDB9ECDDCE64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E3665D0-8265-487C-86F4-0FB1B03D73A7}">
      <dgm:prSet custT="1"/>
      <dgm:spPr/>
      <dgm:t>
        <a:bodyPr/>
        <a:lstStyle/>
        <a:p>
          <a:r>
            <a:rPr lang="en-US" sz="3200" dirty="0"/>
            <a:t>A big thank you to</a:t>
          </a:r>
          <a:r>
            <a:rPr lang="en-US" sz="1900" dirty="0"/>
            <a:t>:</a:t>
          </a:r>
        </a:p>
      </dgm:t>
    </dgm:pt>
    <dgm:pt modelId="{0957AE83-A147-40C8-89B4-0F9AA78007F2}" type="parTrans" cxnId="{43EA1C8C-8914-43D4-88C1-827EB7635AD9}">
      <dgm:prSet/>
      <dgm:spPr/>
      <dgm:t>
        <a:bodyPr/>
        <a:lstStyle/>
        <a:p>
          <a:endParaRPr lang="en-US"/>
        </a:p>
      </dgm:t>
    </dgm:pt>
    <dgm:pt modelId="{A34D7F77-2172-4590-B19F-3DF3BA257F9B}" type="sibTrans" cxnId="{43EA1C8C-8914-43D4-88C1-827EB7635AD9}">
      <dgm:prSet/>
      <dgm:spPr/>
      <dgm:t>
        <a:bodyPr/>
        <a:lstStyle/>
        <a:p>
          <a:endParaRPr lang="en-US"/>
        </a:p>
      </dgm:t>
    </dgm:pt>
    <dgm:pt modelId="{58E397DD-EF82-4281-BF5E-3EF13A0C0986}">
      <dgm:prSet custT="1"/>
      <dgm:spPr/>
      <dgm:t>
        <a:bodyPr/>
        <a:lstStyle/>
        <a:p>
          <a:endParaRPr lang="en-US" sz="2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B72C688-D7E4-4A14-A58F-A9F1AB1A9004}" type="parTrans" cxnId="{1AE849A8-8712-4D14-A2CB-15EAA75004C1}">
      <dgm:prSet/>
      <dgm:spPr/>
      <dgm:t>
        <a:bodyPr/>
        <a:lstStyle/>
        <a:p>
          <a:endParaRPr lang="en-US"/>
        </a:p>
      </dgm:t>
    </dgm:pt>
    <dgm:pt modelId="{BC3D4751-D925-4074-A484-D10F5DB0F62B}" type="sibTrans" cxnId="{1AE849A8-8712-4D14-A2CB-15EAA75004C1}">
      <dgm:prSet/>
      <dgm:spPr/>
      <dgm:t>
        <a:bodyPr/>
        <a:lstStyle/>
        <a:p>
          <a:endParaRPr lang="en-US"/>
        </a:p>
      </dgm:t>
    </dgm:pt>
    <dgm:pt modelId="{AAE0AB25-6F4C-4E33-96AE-E5997B3EFB4A}" type="pres">
      <dgm:prSet presAssocID="{A80C7675-F7B3-41A5-A7CE-EDB9ECDDCE64}" presName="linear" presStyleCnt="0">
        <dgm:presLayoutVars>
          <dgm:dir/>
          <dgm:animLvl val="lvl"/>
          <dgm:resizeHandles val="exact"/>
        </dgm:presLayoutVars>
      </dgm:prSet>
      <dgm:spPr/>
    </dgm:pt>
    <dgm:pt modelId="{FA04B79B-1EDA-40C5-89B0-C8AFA2337FBF}" type="pres">
      <dgm:prSet presAssocID="{BE3665D0-8265-487C-86F4-0FB1B03D73A7}" presName="parentLin" presStyleCnt="0"/>
      <dgm:spPr/>
    </dgm:pt>
    <dgm:pt modelId="{3A28B4B3-834C-4D43-B655-29825CE9A656}" type="pres">
      <dgm:prSet presAssocID="{BE3665D0-8265-487C-86F4-0FB1B03D73A7}" presName="parentLeftMargin" presStyleLbl="node1" presStyleIdx="0" presStyleCnt="1"/>
      <dgm:spPr/>
    </dgm:pt>
    <dgm:pt modelId="{33C65A19-1C9E-4010-B407-AB33BBD01365}" type="pres">
      <dgm:prSet presAssocID="{BE3665D0-8265-487C-86F4-0FB1B03D73A7}" presName="parentText" presStyleLbl="node1" presStyleIdx="0" presStyleCnt="1" custLinFactNeighborX="-36786" custLinFactNeighborY="-77760">
        <dgm:presLayoutVars>
          <dgm:chMax val="0"/>
          <dgm:bulletEnabled val="1"/>
        </dgm:presLayoutVars>
      </dgm:prSet>
      <dgm:spPr/>
    </dgm:pt>
    <dgm:pt modelId="{BF71759E-0C96-41FB-93D1-0673CD9CEAE5}" type="pres">
      <dgm:prSet presAssocID="{BE3665D0-8265-487C-86F4-0FB1B03D73A7}" presName="negativeSpace" presStyleCnt="0"/>
      <dgm:spPr/>
    </dgm:pt>
    <dgm:pt modelId="{7C93E990-2F9D-4310-96D2-33050806DAA6}" type="pres">
      <dgm:prSet presAssocID="{BE3665D0-8265-487C-86F4-0FB1B03D73A7}" presName="childText" presStyleLbl="conFgAcc1" presStyleIdx="0" presStyleCnt="1" custScaleY="299245" custLinFactNeighborX="-2968" custLinFactNeighborY="96207">
        <dgm:presLayoutVars>
          <dgm:bulletEnabled val="1"/>
        </dgm:presLayoutVars>
      </dgm:prSet>
      <dgm:spPr/>
    </dgm:pt>
  </dgm:ptLst>
  <dgm:cxnLst>
    <dgm:cxn modelId="{65233314-4A9B-4629-953C-A632C3340D2E}" type="presOf" srcId="{58E397DD-EF82-4281-BF5E-3EF13A0C0986}" destId="{7C93E990-2F9D-4310-96D2-33050806DAA6}" srcOrd="0" destOrd="0" presId="urn:microsoft.com/office/officeart/2005/8/layout/list1"/>
    <dgm:cxn modelId="{43EA1C8C-8914-43D4-88C1-827EB7635AD9}" srcId="{A80C7675-F7B3-41A5-A7CE-EDB9ECDDCE64}" destId="{BE3665D0-8265-487C-86F4-0FB1B03D73A7}" srcOrd="0" destOrd="0" parTransId="{0957AE83-A147-40C8-89B4-0F9AA78007F2}" sibTransId="{A34D7F77-2172-4590-B19F-3DF3BA257F9B}"/>
    <dgm:cxn modelId="{E1003698-43E5-45B2-8836-AAA6F6FB765E}" type="presOf" srcId="{BE3665D0-8265-487C-86F4-0FB1B03D73A7}" destId="{3A28B4B3-834C-4D43-B655-29825CE9A656}" srcOrd="0" destOrd="0" presId="urn:microsoft.com/office/officeart/2005/8/layout/list1"/>
    <dgm:cxn modelId="{1AE849A8-8712-4D14-A2CB-15EAA75004C1}" srcId="{BE3665D0-8265-487C-86F4-0FB1B03D73A7}" destId="{58E397DD-EF82-4281-BF5E-3EF13A0C0986}" srcOrd="0" destOrd="0" parTransId="{3B72C688-D7E4-4A14-A58F-A9F1AB1A9004}" sibTransId="{BC3D4751-D925-4074-A484-D10F5DB0F62B}"/>
    <dgm:cxn modelId="{FCFDE7EB-7CD7-4DEC-B355-C695D178F3E6}" type="presOf" srcId="{A80C7675-F7B3-41A5-A7CE-EDB9ECDDCE64}" destId="{AAE0AB25-6F4C-4E33-96AE-E5997B3EFB4A}" srcOrd="0" destOrd="0" presId="urn:microsoft.com/office/officeart/2005/8/layout/list1"/>
    <dgm:cxn modelId="{556291F3-F16F-4821-A450-EF42CC2E3277}" type="presOf" srcId="{BE3665D0-8265-487C-86F4-0FB1B03D73A7}" destId="{33C65A19-1C9E-4010-B407-AB33BBD01365}" srcOrd="1" destOrd="0" presId="urn:microsoft.com/office/officeart/2005/8/layout/list1"/>
    <dgm:cxn modelId="{D442C912-7788-49E3-A3F4-3DD3CFE8D6E7}" type="presParOf" srcId="{AAE0AB25-6F4C-4E33-96AE-E5997B3EFB4A}" destId="{FA04B79B-1EDA-40C5-89B0-C8AFA2337FBF}" srcOrd="0" destOrd="0" presId="urn:microsoft.com/office/officeart/2005/8/layout/list1"/>
    <dgm:cxn modelId="{030D5D8A-DB66-4145-AB8B-095998C21CCB}" type="presParOf" srcId="{FA04B79B-1EDA-40C5-89B0-C8AFA2337FBF}" destId="{3A28B4B3-834C-4D43-B655-29825CE9A656}" srcOrd="0" destOrd="0" presId="urn:microsoft.com/office/officeart/2005/8/layout/list1"/>
    <dgm:cxn modelId="{69A0E479-3C74-411D-9284-DC5AB433D54D}" type="presParOf" srcId="{FA04B79B-1EDA-40C5-89B0-C8AFA2337FBF}" destId="{33C65A19-1C9E-4010-B407-AB33BBD01365}" srcOrd="1" destOrd="0" presId="urn:microsoft.com/office/officeart/2005/8/layout/list1"/>
    <dgm:cxn modelId="{F25F2494-C41A-495C-A94F-400731179B0D}" type="presParOf" srcId="{AAE0AB25-6F4C-4E33-96AE-E5997B3EFB4A}" destId="{BF71759E-0C96-41FB-93D1-0673CD9CEAE5}" srcOrd="1" destOrd="0" presId="urn:microsoft.com/office/officeart/2005/8/layout/list1"/>
    <dgm:cxn modelId="{1B4D8899-CE19-416F-9CA2-B680ABF8CDB5}" type="presParOf" srcId="{AAE0AB25-6F4C-4E33-96AE-E5997B3EFB4A}" destId="{7C93E990-2F9D-4310-96D2-33050806DAA6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5DA8B8-009A-48D6-A796-E436FD6954C5}">
      <dsp:nvSpPr>
        <dsp:cNvPr id="0" name=""/>
        <dsp:cNvSpPr/>
      </dsp:nvSpPr>
      <dsp:spPr>
        <a:xfrm>
          <a:off x="0" y="433153"/>
          <a:ext cx="5257800" cy="122899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Speaker at </a:t>
          </a:r>
          <a:r>
            <a:rPr lang="en-US" sz="2200" u="sng" kern="1200" dirty="0"/>
            <a:t>Elder and Youth Session</a:t>
          </a:r>
        </a:p>
      </dsp:txBody>
      <dsp:txXfrm>
        <a:off x="59995" y="493148"/>
        <a:ext cx="5137810" cy="1109007"/>
      </dsp:txXfrm>
    </dsp:sp>
    <dsp:sp modelId="{973FEBAC-EF22-447F-89B8-F4056C02A6C8}">
      <dsp:nvSpPr>
        <dsp:cNvPr id="0" name=""/>
        <dsp:cNvSpPr/>
      </dsp:nvSpPr>
      <dsp:spPr>
        <a:xfrm>
          <a:off x="0" y="1725510"/>
          <a:ext cx="5257800" cy="1228997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u="none" kern="1200" dirty="0"/>
            <a:t>Reasons Why climate change is important to me:</a:t>
          </a:r>
        </a:p>
      </dsp:txBody>
      <dsp:txXfrm>
        <a:off x="59995" y="1785505"/>
        <a:ext cx="5137810" cy="1109007"/>
      </dsp:txXfrm>
    </dsp:sp>
    <dsp:sp modelId="{672E2A4D-19A9-49D7-91F8-DBC06608C250}">
      <dsp:nvSpPr>
        <dsp:cNvPr id="0" name=""/>
        <dsp:cNvSpPr/>
      </dsp:nvSpPr>
      <dsp:spPr>
        <a:xfrm>
          <a:off x="0" y="2954507"/>
          <a:ext cx="5257800" cy="8880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935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u="sng" kern="1200" dirty="0"/>
            <a:t>Affects traditional Culture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u="sng" kern="1200" dirty="0"/>
            <a:t>Negative impacts to human health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u="sng" kern="1200" dirty="0"/>
            <a:t>Disrupts natural relations</a:t>
          </a:r>
        </a:p>
      </dsp:txBody>
      <dsp:txXfrm>
        <a:off x="0" y="2954507"/>
        <a:ext cx="5257800" cy="888030"/>
      </dsp:txXfrm>
    </dsp:sp>
    <dsp:sp modelId="{66A90238-41E2-4922-BBD7-F989CC944E5B}">
      <dsp:nvSpPr>
        <dsp:cNvPr id="0" name=""/>
        <dsp:cNvSpPr/>
      </dsp:nvSpPr>
      <dsp:spPr>
        <a:xfrm>
          <a:off x="0" y="3842537"/>
          <a:ext cx="5257800" cy="1228997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I wrote a short reflection on my experience which was featured in the December Tribes and Climate Change newsletter.</a:t>
          </a:r>
        </a:p>
      </dsp:txBody>
      <dsp:txXfrm>
        <a:off x="59995" y="3902532"/>
        <a:ext cx="5137810" cy="11090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3B9748-2D0B-4DFB-B3E6-1C4A11D3B728}">
      <dsp:nvSpPr>
        <dsp:cNvPr id="0" name=""/>
        <dsp:cNvSpPr/>
      </dsp:nvSpPr>
      <dsp:spPr>
        <a:xfrm>
          <a:off x="0" y="1065"/>
          <a:ext cx="6900512" cy="18696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Affiliated Tribes of Northwest Indian’s Climate Change Summit: Tribal Climate Resiliency</a:t>
          </a:r>
        </a:p>
      </dsp:txBody>
      <dsp:txXfrm>
        <a:off x="91269" y="92334"/>
        <a:ext cx="6717974" cy="1687122"/>
      </dsp:txXfrm>
    </dsp:sp>
    <dsp:sp modelId="{FD1EA2AE-53D4-4CCC-93CB-771DC337BDC9}">
      <dsp:nvSpPr>
        <dsp:cNvPr id="0" name=""/>
        <dsp:cNvSpPr/>
      </dsp:nvSpPr>
      <dsp:spPr>
        <a:xfrm>
          <a:off x="0" y="1870725"/>
          <a:ext cx="6900512" cy="12316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9091" tIns="43180" rIns="241808" bIns="4318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700" kern="1200" dirty="0"/>
            <a:t>Focused on learning about policies and practices that promote Tribal Climate Resiliency in the US and Canada. </a:t>
          </a:r>
        </a:p>
      </dsp:txBody>
      <dsp:txXfrm>
        <a:off x="0" y="1870725"/>
        <a:ext cx="6900512" cy="1231650"/>
      </dsp:txXfrm>
    </dsp:sp>
    <dsp:sp modelId="{5DAF8C4C-E1E2-4D6E-93B7-756E35AA229B}">
      <dsp:nvSpPr>
        <dsp:cNvPr id="0" name=""/>
        <dsp:cNvSpPr/>
      </dsp:nvSpPr>
      <dsp:spPr>
        <a:xfrm>
          <a:off x="0" y="3102375"/>
          <a:ext cx="6900512" cy="186966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Wildfire Hazard Mitigation webinar</a:t>
          </a:r>
        </a:p>
      </dsp:txBody>
      <dsp:txXfrm>
        <a:off x="91269" y="3193644"/>
        <a:ext cx="6717974" cy="1687122"/>
      </dsp:txXfrm>
    </dsp:sp>
    <dsp:sp modelId="{42960FF2-31AF-4AC4-BD61-3803C30C21E2}">
      <dsp:nvSpPr>
        <dsp:cNvPr id="0" name=""/>
        <dsp:cNvSpPr/>
      </dsp:nvSpPr>
      <dsp:spPr>
        <a:xfrm>
          <a:off x="0" y="4972035"/>
          <a:ext cx="6900512" cy="5630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9091" tIns="43180" rIns="241808" bIns="4318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2700" kern="1200" dirty="0"/>
        </a:p>
      </dsp:txBody>
      <dsp:txXfrm>
        <a:off x="0" y="4972035"/>
        <a:ext cx="6900512" cy="5630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93E990-2F9D-4310-96D2-33050806DAA6}">
      <dsp:nvSpPr>
        <dsp:cNvPr id="0" name=""/>
        <dsp:cNvSpPr/>
      </dsp:nvSpPr>
      <dsp:spPr>
        <a:xfrm>
          <a:off x="0" y="876692"/>
          <a:ext cx="6244564" cy="444917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4648" tIns="1228852" rIns="484648" bIns="199136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876692"/>
        <a:ext cx="6244564" cy="4449174"/>
      </dsp:txXfrm>
    </dsp:sp>
    <dsp:sp modelId="{33C65A19-1C9E-4010-B407-AB33BBD01365}">
      <dsp:nvSpPr>
        <dsp:cNvPr id="0" name=""/>
        <dsp:cNvSpPr/>
      </dsp:nvSpPr>
      <dsp:spPr>
        <a:xfrm>
          <a:off x="197371" y="0"/>
          <a:ext cx="4371195" cy="1741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221" tIns="0" rIns="165221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A big thank you to</a:t>
          </a:r>
          <a:r>
            <a:rPr lang="en-US" sz="1900" kern="1200" dirty="0"/>
            <a:t>:</a:t>
          </a:r>
        </a:p>
      </dsp:txBody>
      <dsp:txXfrm>
        <a:off x="282393" y="85022"/>
        <a:ext cx="4201151" cy="15716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9CF7D-7823-4572-BE90-77E46BFC51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BD8C77-92F7-4DB9-B826-48193FC29F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B29083-FD10-4B28-8F80-98D59DEFD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A79ED-77CC-4631-BC02-5DC4EF48F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4D24F3-051F-4354-876A-EE66B743D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891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10BF6-C2EA-4AC8-806A-1E261A975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FF7229-BB6F-4E6E-92B7-A7C9BE9ACC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D8C590-BB08-4335-B28C-2D5E70825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E3482D-21D4-475E-B17A-4344E5A6A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6DB6A0-227C-4380-8BA0-FF6A1B24D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346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7B71EB-24B5-4323-8A5D-426A0FFE5B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B90E33-BFEC-47CD-899E-9C8A5D260B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9F53D2-527C-4F27-9372-DA4440C5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54B7F9-3B27-4294-91F7-7F96E320F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37B607-96FA-4387-BFBC-CE652AB5E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485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CC3BA-8D5A-4DF9-8F1E-4021917E2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C01D48-C5D4-4131-8A05-A3C9FFB297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D99660-568C-49C0-9400-A723EC57A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559FFD-F523-4F55-BBAA-BBAAA600F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1B7937-3F41-4C93-ADE5-5531F3E9F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04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96343-177B-4E75-A5D4-D8B57FC2A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A73A2C-06D3-4A2D-9AC4-67DB12231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FD2FA-033E-4F1D-8F9B-9F80792FE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D50ACD-C244-4973-9D88-822B44679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923E1A-274B-476A-A8E1-30092879B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379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776F0-CAF2-4000-8B16-064B7EA91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5DE09-94CC-41F0-9019-6408CBC7DE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69326E-B226-4154-BCC2-770110EFD0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71D78E-0DCD-47BB-8D21-D843346DB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651320-EC0B-4DF5-89F3-86143C0C8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EB1314-5EB3-4C26-82F7-FAAFA7AC5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756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0D0B2-776E-4F82-9D8E-486F58D68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6A12F0-E1CF-4115-B72D-E1A47560A4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4D9C80-6991-49E7-8D38-68833DAD70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3199B5-3C4C-465A-9397-49DC76B32C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4AF43B-9BB7-46E1-8D8B-86830FC677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BB35A4-FB75-4E47-AB67-6ACCA05CA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B00195-29D5-45A2-B516-4DECD6201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3C2232-C297-414D-931D-AFF2AB1A4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761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EE4ED-F844-4282-8CF1-20F78CB25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40217C-6542-4D97-8761-1303258AF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094F9B-AC5B-49FF-9BFC-5CD71FA6F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74E266-1FBC-48DB-83F9-0CACFF0F3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625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C67D80-AC3B-4F49-AE40-0FFC608A9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65EAF6-E83C-4302-9019-C23A9B1AB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A3A4C8-30E0-41FC-8490-631187F7D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625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4ACD7-69E1-4242-A7BC-E98D9B062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6E3EE8-8483-44A9-9B3A-48AB7C6772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BC6ACD-366D-470F-B88C-77A5B65DB9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2F0182-48F3-4237-953D-0DE330F26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14CF57-815B-436F-96DE-B26E7C57A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1ECDD-EFF5-41DA-8761-3FDFAC4B6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71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0753B-D94A-43DD-83B2-17E72DD84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B445D6-B565-4F3D-8C4E-A92D6F43C7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4E8FC6-ADED-4651-8D4A-9F5663ECF3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401A1B-3BA0-4A1D-9E55-C81776DEE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23E3A6-D357-4924-B7B2-3A3023664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68F8CD-C0FC-4F0E-B966-28C904FDB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080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0B96C-87B2-4D53-902C-309EB2094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647BD1-DA03-42CD-98D5-BD7596686B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F57A67-98AE-46BA-A508-F99C13A007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70F276-1833-4A75-9C1D-A56E2295A68D}" type="datetimeFigureOut">
              <a:rPr lang="en-US" smtClean="0"/>
              <a:pPr/>
              <a:t>4/2/2021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A357FD-8958-44EB-A195-9797E6C441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1CCB61-5A94-4967-98C0-91EB4B3DCD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400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ewyorker.com/magazine/2019/08/26/a-trailblazing-plan-to-fight-california-wildfires" TargetMode="External"/><Relationship Id="rId3" Type="http://schemas.openxmlformats.org/officeDocument/2006/relationships/diagramLayout" Target="../diagrams/layout2.xml"/><Relationship Id="rId7" Type="http://schemas.openxmlformats.org/officeDocument/2006/relationships/image" Target="../media/image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s://uoregon.us10.list-manage.com/track/click?u=045f52ef83ea965c6ab9f8c11&amp;id=1e16ce23bb&amp;e=eee4078d07" TargetMode="External"/><Relationship Id="rId7" Type="http://schemas.openxmlformats.org/officeDocument/2006/relationships/hyperlink" Target="https://ag.umass.edu/landscape/fact-sheets/white-pine-blister-rust-ribes-species" TargetMode="External"/><Relationship Id="rId2" Type="http://schemas.openxmlformats.org/officeDocument/2006/relationships/hyperlink" Target="https://uoregon.us10.list-manage.com/track/click?u=045f52ef83ea965c6ab9f8c11&amp;id=4dfa2867d6&amp;e=eee4078d07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bigislandvideonews.com/2016/10/30/video-beetles-a-culprit-in-rapid-ohia-death-spread/" TargetMode="External"/><Relationship Id="rId5" Type="http://schemas.openxmlformats.org/officeDocument/2006/relationships/image" Target="../media/image4.jpeg"/><Relationship Id="rId4" Type="http://schemas.openxmlformats.org/officeDocument/2006/relationships/hyperlink" Target="https://uoregon.us10.list-manage.com/track/click?u=045f52ef83ea965c6ab9f8c11&amp;id=2a73670860&amp;e=eee4078d07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baylakerpc.org/application/files/7915/2830/1159/oneida_nation_haz_plan_update_final.pdf" TargetMode="Externa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diagramLayout" Target="../diagrams/layout3.xml"/><Relationship Id="rId7" Type="http://schemas.openxmlformats.org/officeDocument/2006/relationships/image" Target="../media/image10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10" Type="http://schemas.openxmlformats.org/officeDocument/2006/relationships/image" Target="../media/image13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3">
            <a:extLst>
              <a:ext uri="{FF2B5EF4-FFF2-40B4-BE49-F238E27FC236}">
                <a16:creationId xmlns:a16="http://schemas.microsoft.com/office/drawing/2014/main" id="{EB270761-CC40-4F3F-A916-7E3BC3989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1" descr="Brightly colored rock formations in Antelope Canyon">
            <a:extLst>
              <a:ext uri="{FF2B5EF4-FFF2-40B4-BE49-F238E27FC236}">
                <a16:creationId xmlns:a16="http://schemas.microsoft.com/office/drawing/2014/main" id="{1873A86D-C21C-4A3D-8B69-EC355D7F8D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335" b="14395"/>
          <a:stretch/>
        </p:blipFill>
        <p:spPr>
          <a:xfrm>
            <a:off x="-307" y="10"/>
            <a:ext cx="12191980" cy="6857990"/>
          </a:xfrm>
          <a:prstGeom prst="rect">
            <a:avLst/>
          </a:prstGeom>
        </p:spPr>
      </p:pic>
      <p:sp>
        <p:nvSpPr>
          <p:cNvPr id="32" name="Rectangle 35">
            <a:extLst>
              <a:ext uri="{FF2B5EF4-FFF2-40B4-BE49-F238E27FC236}">
                <a16:creationId xmlns:a16="http://schemas.microsoft.com/office/drawing/2014/main" id="{28010A4A-4978-43DA-B3D5-930AA8C666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7">
            <a:extLst>
              <a:ext uri="{FF2B5EF4-FFF2-40B4-BE49-F238E27FC236}">
                <a16:creationId xmlns:a16="http://schemas.microsoft.com/office/drawing/2014/main" id="{D190630C-81C5-4A09-B7E0-C2EE57CFAB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2435" y="891540"/>
            <a:ext cx="10989565" cy="507111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0215761-3181-460F-9124-AD9BFA5A6D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85515" y="891540"/>
            <a:ext cx="9623404" cy="1501054"/>
          </a:xfrm>
        </p:spPr>
        <p:txBody>
          <a:bodyPr>
            <a:noAutofit/>
          </a:bodyPr>
          <a:lstStyle/>
          <a:p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Supporting the Tribes and Climate Change Program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07A070A4-0CB1-4D16-8153-332C9F7C29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6161" y="3108959"/>
            <a:ext cx="9623404" cy="2869565"/>
          </a:xfrm>
        </p:spPr>
        <p:txBody>
          <a:bodyPr>
            <a:normAutofit/>
          </a:bodyPr>
          <a:lstStyle/>
          <a:p>
            <a:pPr lvl="1">
              <a:lnSpc>
                <a:spcPct val="120000"/>
              </a:lnSpc>
            </a:pPr>
            <a:r>
              <a:rPr lang="en-US" sz="4800" dirty="0"/>
              <a:t>Presented by: Meronda Walker</a:t>
            </a:r>
          </a:p>
          <a:p>
            <a:pPr lvl="1">
              <a:lnSpc>
                <a:spcPct val="120000"/>
              </a:lnSpc>
            </a:pPr>
            <a:r>
              <a:rPr lang="en-US" sz="2600" b="1" dirty="0"/>
              <a:t>Mentors: </a:t>
            </a:r>
            <a:r>
              <a:rPr lang="en-US" sz="2600" dirty="0"/>
              <a:t>Nicolette Cooley, Kelsey Morales, Karen </a:t>
            </a:r>
            <a:r>
              <a:rPr lang="en-US" sz="2600" dirty="0" err="1"/>
              <a:t>Cozzetto</a:t>
            </a:r>
            <a:r>
              <a:rPr lang="en-US" sz="2600" dirty="0"/>
              <a:t>; Northern Arizona University</a:t>
            </a:r>
          </a:p>
          <a:p>
            <a:pPr lvl="1">
              <a:lnSpc>
                <a:spcPct val="120000"/>
              </a:lnSpc>
            </a:pPr>
            <a:r>
              <a:rPr lang="en-US" sz="2600" b="1" dirty="0"/>
              <a:t>April 17</a:t>
            </a:r>
            <a:r>
              <a:rPr lang="en-US" sz="2600" b="1" baseline="30000" dirty="0"/>
              <a:t>th</a:t>
            </a:r>
            <a:r>
              <a:rPr lang="en-US" sz="2600" b="1" dirty="0"/>
              <a:t>, 2021</a:t>
            </a:r>
          </a:p>
          <a:p>
            <a:pPr lvl="1">
              <a:lnSpc>
                <a:spcPct val="80000"/>
              </a:lnSpc>
            </a:pPr>
            <a:endParaRPr lang="en-US" dirty="0"/>
          </a:p>
          <a:p>
            <a:pPr algn="l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B34452-FA20-4444-86AA-528BABEC8D90}"/>
              </a:ext>
            </a:extLst>
          </p:cNvPr>
          <p:cNvSpPr txBox="1"/>
          <p:nvPr/>
        </p:nvSpPr>
        <p:spPr>
          <a:xfrm>
            <a:off x="2362783" y="2334953"/>
            <a:ext cx="7630160" cy="949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lnSpc>
                <a:spcPct val="120000"/>
              </a:lnSpc>
            </a:pPr>
            <a:r>
              <a:rPr lang="en-US" sz="2400" b="1" dirty="0"/>
              <a:t>Institute for Tribal Environmental Professionals (ITEP)</a:t>
            </a:r>
          </a:p>
          <a:p>
            <a:pPr lvl="1" algn="ctr">
              <a:lnSpc>
                <a:spcPct val="120000"/>
              </a:lnSpc>
            </a:pPr>
            <a:r>
              <a:rPr lang="en-US" sz="2400" b="1" dirty="0"/>
              <a:t>Arizona NASA Space Grant</a:t>
            </a:r>
          </a:p>
        </p:txBody>
      </p:sp>
    </p:spTree>
    <p:extLst>
      <p:ext uri="{BB962C8B-B14F-4D97-AF65-F5344CB8AC3E}">
        <p14:creationId xmlns:p14="http://schemas.microsoft.com/office/powerpoint/2010/main" val="268742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5628E5CB-913B-4378-97CE-18C9F6410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54E112E-C2E9-4CEA-B157-A0BF73CA9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825976" cy="49102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National Tribal &amp; Indigenous Climate Conference (NTICC) 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September 2020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Content Placeholder 4">
            <a:extLst>
              <a:ext uri="{FF2B5EF4-FFF2-40B4-BE49-F238E27FC236}">
                <a16:creationId xmlns:a16="http://schemas.microsoft.com/office/drawing/2014/main" id="{CDEE6BDE-3A90-4D1A-A9F8-B0C95AF8D02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8248112"/>
              </p:ext>
            </p:extLst>
          </p:nvPr>
        </p:nvGraphicFramePr>
        <p:xfrm>
          <a:off x="6539249" y="1319485"/>
          <a:ext cx="525780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B3920627-00CD-4B28-8DDF-762527B786CD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t="53680" r="52949" b="5870"/>
          <a:stretch/>
        </p:blipFill>
        <p:spPr bwMode="auto">
          <a:xfrm>
            <a:off x="481435" y="2305878"/>
            <a:ext cx="5665912" cy="36377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912917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601A4E-B624-474E-B249-041102DD8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2082499"/>
          </a:xfrm>
        </p:spPr>
        <p:txBody>
          <a:bodyPr anchor="ctr">
            <a:normAutofit/>
          </a:bodyPr>
          <a:lstStyle/>
          <a:p>
            <a:r>
              <a:rPr lang="en-US" sz="5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lang="en-US" sz="5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onthly Webinars 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2E26FBC-F029-4CB5-83AF-332A75EBA6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8735778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4E607F9C-67DB-4139-B9AA-9D2294804C3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8428"/>
          <a:stretch/>
        </p:blipFill>
        <p:spPr>
          <a:xfrm>
            <a:off x="114137" y="2887567"/>
            <a:ext cx="4075627" cy="33296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4A001A-A85F-4B54-9FAA-219E810508A1}"/>
              </a:ext>
            </a:extLst>
          </p:cNvPr>
          <p:cNvSpPr txBox="1"/>
          <p:nvPr/>
        </p:nvSpPr>
        <p:spPr>
          <a:xfrm>
            <a:off x="298174" y="6341149"/>
            <a:ext cx="3210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>
                <a:hlinkClick r:id="rId8"/>
              </a:rPr>
              <a:t>The New Yorker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348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9" name="Rectangle 138">
            <a:extLst>
              <a:ext uri="{FF2B5EF4-FFF2-40B4-BE49-F238E27FC236}">
                <a16:creationId xmlns:a16="http://schemas.microsoft.com/office/drawing/2014/main" id="{6ECA6DCB-B7E1-40A9-9524-540C6DA40B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E7850B-2040-4A17-97E1-19FA5DD6E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5279408" cy="1128068"/>
          </a:xfrm>
        </p:spPr>
        <p:txBody>
          <a:bodyPr anchor="ctr">
            <a:normAutofit/>
          </a:bodyPr>
          <a:lstStyle/>
          <a:p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lang="en-US" sz="37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onthly Webinars 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(continued)</a:t>
            </a:r>
            <a:endParaRPr lang="en-US" sz="2400" dirty="0"/>
          </a:p>
        </p:txBody>
      </p: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5" name="Rectangle 14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123821"/>
            <a:ext cx="4975066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DF9A99-64B8-4EA2-80DF-5E04EF96A7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5278066" cy="3979585"/>
          </a:xfrm>
        </p:spPr>
        <p:txBody>
          <a:bodyPr anchor="ctr">
            <a:normAutofit/>
          </a:bodyPr>
          <a:lstStyle/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SCIENCE x Invasive Tree Pests and Pathogens</a:t>
            </a:r>
          </a:p>
          <a:p>
            <a:pPr lvl="1">
              <a:spcBef>
                <a:spcPts val="1000"/>
              </a:spcBef>
              <a:defRPr/>
            </a:pPr>
            <a:r>
              <a:rPr lang="en-US" sz="17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White pine blister rust in a changing climate</a:t>
            </a:r>
            <a:r>
              <a:rPr lang="en-US" sz="17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investigate complex interactions to develop strategies to restore and sustain mountain-top ecosystems, presented by </a:t>
            </a:r>
            <a:r>
              <a:rPr lang="en-US" sz="1700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Anna </a:t>
            </a:r>
            <a:r>
              <a:rPr lang="en-US" sz="1700" u="sng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Schoettle</a:t>
            </a:r>
            <a:r>
              <a:rPr lang="en-US" sz="1700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 </a:t>
            </a:r>
            <a:endParaRPr lang="en-US" sz="1700" u="sng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1000"/>
              </a:spcBef>
              <a:defRPr/>
            </a:pPr>
            <a:r>
              <a:rPr lang="en-US" sz="17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Patterns and Impacts of Rapid Ohia Death in Hawaii’s Native Forests</a:t>
            </a:r>
            <a:r>
              <a:rPr lang="en-US" sz="17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Science-Based Management Approaches, presented by </a:t>
            </a:r>
            <a:r>
              <a:rPr lang="en-US" sz="1700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Flint Hughes. </a:t>
            </a:r>
            <a:endParaRPr lang="en-US" sz="1700" u="sng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1000"/>
              </a:spcBef>
              <a:defRPr/>
            </a:pPr>
            <a:r>
              <a:rPr lang="en-US" sz="17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Thirty Years of Sudden Oak Death</a:t>
            </a:r>
            <a:r>
              <a:rPr lang="en-US" sz="17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The Consequences of a Pathogen Invasion, presented by </a:t>
            </a:r>
            <a:r>
              <a:rPr lang="en-US" sz="1700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Susan Frankel. 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700" dirty="0"/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7447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Landscape: White Pine Blister Rust and Ribes Species | UMass Center for  Agriculture, Food and the Environment">
            <a:extLst>
              <a:ext uri="{FF2B5EF4-FFF2-40B4-BE49-F238E27FC236}">
                <a16:creationId xmlns:a16="http://schemas.microsoft.com/office/drawing/2014/main" id="{8CB90D73-6620-453E-84E0-299E1BBA9F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23" r="-2" b="18949"/>
          <a:stretch/>
        </p:blipFill>
        <p:spPr bwMode="auto">
          <a:xfrm>
            <a:off x="7089838" y="558424"/>
            <a:ext cx="4397433" cy="251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1" name="Rectangle 150">
            <a:extLst>
              <a:ext uri="{FF2B5EF4-FFF2-40B4-BE49-F238E27FC236}">
                <a16:creationId xmlns:a16="http://schemas.microsoft.com/office/drawing/2014/main" id="{8CB5D2D7-DF65-4E86-BFBA-FFB9B5ACE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05479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DF80CE-0077-4445-B2D0-C5856701F360}"/>
              </a:ext>
            </a:extLst>
          </p:cNvPr>
          <p:cNvSpPr txBox="1"/>
          <p:nvPr/>
        </p:nvSpPr>
        <p:spPr>
          <a:xfrm>
            <a:off x="7287679" y="6479947"/>
            <a:ext cx="3710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Source: </a:t>
            </a:r>
            <a:r>
              <a:rPr lang="en-US" dirty="0" err="1">
                <a:hlinkClick r:id="rId6"/>
              </a:rPr>
              <a:t>bigislandvideonews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0528F4-65B1-4123-9EB7-E461807A6D48}"/>
              </a:ext>
            </a:extLst>
          </p:cNvPr>
          <p:cNvSpPr txBox="1"/>
          <p:nvPr/>
        </p:nvSpPr>
        <p:spPr>
          <a:xfrm>
            <a:off x="7187197" y="3219519"/>
            <a:ext cx="4731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Source: </a:t>
            </a:r>
            <a:r>
              <a:rPr lang="en-US" dirty="0">
                <a:hlinkClick r:id="rId7"/>
              </a:rPr>
              <a:t>University of Massachusetts Amherst </a:t>
            </a:r>
            <a:endParaRPr lang="en-US" dirty="0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0A193166-C154-4EA7-A512-9C3C6A69815E}"/>
              </a:ext>
            </a:extLst>
          </p:cNvPr>
          <p:cNvSpPr/>
          <p:nvPr/>
        </p:nvSpPr>
        <p:spPr>
          <a:xfrm>
            <a:off x="5701277" y="269517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098BC43E-7D33-49FB-9608-9B01B769FD3B}"/>
              </a:ext>
            </a:extLst>
          </p:cNvPr>
          <p:cNvSpPr/>
          <p:nvPr/>
        </p:nvSpPr>
        <p:spPr>
          <a:xfrm>
            <a:off x="5749674" y="4171565"/>
            <a:ext cx="973127" cy="4984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CFF1EB-A201-4767-A6E5-9A4172F144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4726" y="3714959"/>
            <a:ext cx="4472545" cy="250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176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05CBC3C-2E5A-4839-8B9B-2E5A6ADF0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27FF362-FC97-4BF5-949B-D4ADFA26E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888549">
            <a:off x="-1059473" y="-1108988"/>
            <a:ext cx="7179830" cy="5226565"/>
          </a:xfrm>
          <a:custGeom>
            <a:avLst/>
            <a:gdLst>
              <a:gd name="connsiteX0" fmla="*/ 5217841 w 7179830"/>
              <a:gd name="connsiteY0" fmla="*/ 464824 h 5226565"/>
              <a:gd name="connsiteX1" fmla="*/ 5222490 w 7179830"/>
              <a:gd name="connsiteY1" fmla="*/ 464289 h 5226565"/>
              <a:gd name="connsiteX2" fmla="*/ 5216768 w 7179830"/>
              <a:gd name="connsiteY2" fmla="*/ 463394 h 5226565"/>
              <a:gd name="connsiteX3" fmla="*/ 5217841 w 7179830"/>
              <a:gd name="connsiteY3" fmla="*/ 464824 h 5226565"/>
              <a:gd name="connsiteX4" fmla="*/ 4945201 w 7179830"/>
              <a:gd name="connsiteY4" fmla="*/ 5226565 h 5226565"/>
              <a:gd name="connsiteX5" fmla="*/ 140449 w 7179830"/>
              <a:gd name="connsiteY5" fmla="*/ 2240811 h 5226565"/>
              <a:gd name="connsiteX6" fmla="*/ 232913 w 7179830"/>
              <a:gd name="connsiteY6" fmla="*/ 2052782 h 5226565"/>
              <a:gd name="connsiteX7" fmla="*/ 375714 w 7179830"/>
              <a:gd name="connsiteY7" fmla="*/ 1803205 h 5226565"/>
              <a:gd name="connsiteX8" fmla="*/ 1512756 w 7179830"/>
              <a:gd name="connsiteY8" fmla="*/ 638448 h 5226565"/>
              <a:gd name="connsiteX9" fmla="*/ 2902095 w 7179830"/>
              <a:gd name="connsiteY9" fmla="*/ 120440 h 5226565"/>
              <a:gd name="connsiteX10" fmla="*/ 2848453 w 7179830"/>
              <a:gd name="connsiteY10" fmla="*/ 125626 h 5226565"/>
              <a:gd name="connsiteX11" fmla="*/ 1837830 w 7179830"/>
              <a:gd name="connsiteY11" fmla="*/ 426203 h 5226565"/>
              <a:gd name="connsiteX12" fmla="*/ 214608 w 7179830"/>
              <a:gd name="connsiteY12" fmla="*/ 1882239 h 5226565"/>
              <a:gd name="connsiteX13" fmla="*/ 91317 w 7179830"/>
              <a:gd name="connsiteY13" fmla="*/ 2123701 h 5226565"/>
              <a:gd name="connsiteX14" fmla="*/ 64092 w 7179830"/>
              <a:gd name="connsiteY14" fmla="*/ 2193361 h 5226565"/>
              <a:gd name="connsiteX15" fmla="*/ 0 w 7179830"/>
              <a:gd name="connsiteY15" fmla="*/ 2153533 h 5226565"/>
              <a:gd name="connsiteX16" fmla="*/ 42834 w 7179830"/>
              <a:gd name="connsiteY16" fmla="*/ 2047277 h 5226565"/>
              <a:gd name="connsiteX17" fmla="*/ 923582 w 7179830"/>
              <a:gd name="connsiteY17" fmla="*/ 915600 h 5226565"/>
              <a:gd name="connsiteX18" fmla="*/ 2686989 w 7179830"/>
              <a:gd name="connsiteY18" fmla="*/ 73950 h 5226565"/>
              <a:gd name="connsiteX19" fmla="*/ 3059983 w 7179830"/>
              <a:gd name="connsiteY19" fmla="*/ 20308 h 5226565"/>
              <a:gd name="connsiteX20" fmla="*/ 3454435 w 7179830"/>
              <a:gd name="connsiteY20" fmla="*/ 1176 h 5226565"/>
              <a:gd name="connsiteX21" fmla="*/ 3923806 w 7179830"/>
              <a:gd name="connsiteY21" fmla="*/ 49990 h 5226565"/>
              <a:gd name="connsiteX22" fmla="*/ 5350874 w 7179830"/>
              <a:gd name="connsiteY22" fmla="*/ 426917 h 5226565"/>
              <a:gd name="connsiteX23" fmla="*/ 6607360 w 7179830"/>
              <a:gd name="connsiteY23" fmla="*/ 1075097 h 5226565"/>
              <a:gd name="connsiteX24" fmla="*/ 7110534 w 7179830"/>
              <a:gd name="connsiteY24" fmla="*/ 1541421 h 5226565"/>
              <a:gd name="connsiteX25" fmla="*/ 7179830 w 7179830"/>
              <a:gd name="connsiteY25" fmla="*/ 1630542 h 5226565"/>
              <a:gd name="connsiteX26" fmla="*/ 7136295 w 7179830"/>
              <a:gd name="connsiteY26" fmla="*/ 1700600 h 5226565"/>
              <a:gd name="connsiteX27" fmla="*/ 7131140 w 7179830"/>
              <a:gd name="connsiteY27" fmla="*/ 1693045 h 5226565"/>
              <a:gd name="connsiteX28" fmla="*/ 6577499 w 7179830"/>
              <a:gd name="connsiteY28" fmla="*/ 1148230 h 5226565"/>
              <a:gd name="connsiteX29" fmla="*/ 5494816 w 7179830"/>
              <a:gd name="connsiteY29" fmla="*/ 563527 h 5226565"/>
              <a:gd name="connsiteX30" fmla="*/ 5366967 w 7179830"/>
              <a:gd name="connsiteY30" fmla="*/ 514176 h 5226565"/>
              <a:gd name="connsiteX31" fmla="*/ 5244661 w 7179830"/>
              <a:gd name="connsiteY31" fmla="*/ 470725 h 5226565"/>
              <a:gd name="connsiteX32" fmla="*/ 5904822 w 7179830"/>
              <a:gd name="connsiteY32" fmla="*/ 815468 h 5226565"/>
              <a:gd name="connsiteX33" fmla="*/ 7015222 w 7179830"/>
              <a:gd name="connsiteY33" fmla="*/ 1815185 h 5226565"/>
              <a:gd name="connsiteX34" fmla="*/ 7040454 w 7179830"/>
              <a:gd name="connsiteY34" fmla="*/ 1854830 h 5226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179830" h="5226565">
                <a:moveTo>
                  <a:pt x="5217841" y="464824"/>
                </a:moveTo>
                <a:lnTo>
                  <a:pt x="5222490" y="464289"/>
                </a:lnTo>
                <a:lnTo>
                  <a:pt x="5216768" y="463394"/>
                </a:lnTo>
                <a:cubicBezTo>
                  <a:pt x="5216768" y="463394"/>
                  <a:pt x="5216768" y="464646"/>
                  <a:pt x="5217841" y="464824"/>
                </a:cubicBezTo>
                <a:close/>
                <a:moveTo>
                  <a:pt x="4945201" y="5226565"/>
                </a:moveTo>
                <a:lnTo>
                  <a:pt x="140449" y="2240811"/>
                </a:lnTo>
                <a:lnTo>
                  <a:pt x="232913" y="2052782"/>
                </a:lnTo>
                <a:cubicBezTo>
                  <a:pt x="277693" y="1968290"/>
                  <a:pt x="325201" y="1885054"/>
                  <a:pt x="375714" y="1803205"/>
                </a:cubicBezTo>
                <a:cubicBezTo>
                  <a:pt x="667528" y="1329721"/>
                  <a:pt x="1039629" y="935091"/>
                  <a:pt x="1512756" y="638448"/>
                </a:cubicBezTo>
                <a:cubicBezTo>
                  <a:pt x="1939392" y="370950"/>
                  <a:pt x="2405724" y="210560"/>
                  <a:pt x="2902095" y="120440"/>
                </a:cubicBezTo>
                <a:cubicBezTo>
                  <a:pt x="2884054" y="118134"/>
                  <a:pt x="2865727" y="119904"/>
                  <a:pt x="2848453" y="125626"/>
                </a:cubicBezTo>
                <a:cubicBezTo>
                  <a:pt x="2498704" y="175943"/>
                  <a:pt x="2158217" y="277201"/>
                  <a:pt x="1837830" y="426203"/>
                </a:cubicBezTo>
                <a:cubicBezTo>
                  <a:pt x="1147094" y="744660"/>
                  <a:pt x="593502" y="1217071"/>
                  <a:pt x="214608" y="1882239"/>
                </a:cubicBezTo>
                <a:cubicBezTo>
                  <a:pt x="169441" y="1960776"/>
                  <a:pt x="128308" y="2041369"/>
                  <a:pt x="91317" y="2123701"/>
                </a:cubicBezTo>
                <a:lnTo>
                  <a:pt x="64092" y="2193361"/>
                </a:lnTo>
                <a:lnTo>
                  <a:pt x="0" y="2153533"/>
                </a:lnTo>
                <a:lnTo>
                  <a:pt x="42834" y="2047277"/>
                </a:lnTo>
                <a:cubicBezTo>
                  <a:pt x="241792" y="1615775"/>
                  <a:pt x="541268" y="1241591"/>
                  <a:pt x="923582" y="915600"/>
                </a:cubicBezTo>
                <a:cubicBezTo>
                  <a:pt x="1435331" y="478415"/>
                  <a:pt x="2028081" y="205375"/>
                  <a:pt x="2686989" y="73950"/>
                </a:cubicBezTo>
                <a:cubicBezTo>
                  <a:pt x="2810367" y="49274"/>
                  <a:pt x="2934818" y="32466"/>
                  <a:pt x="3059983" y="20308"/>
                </a:cubicBezTo>
                <a:cubicBezTo>
                  <a:pt x="3185149" y="8148"/>
                  <a:pt x="3308706" y="2963"/>
                  <a:pt x="3454435" y="1176"/>
                </a:cubicBezTo>
                <a:cubicBezTo>
                  <a:pt x="3599805" y="-5977"/>
                  <a:pt x="3761985" y="20665"/>
                  <a:pt x="3923806" y="49990"/>
                </a:cubicBezTo>
                <a:cubicBezTo>
                  <a:pt x="4409449" y="137964"/>
                  <a:pt x="4886867" y="257228"/>
                  <a:pt x="5350874" y="426917"/>
                </a:cubicBezTo>
                <a:cubicBezTo>
                  <a:pt x="5797001" y="589991"/>
                  <a:pt x="6223101" y="792223"/>
                  <a:pt x="6607360" y="1075097"/>
                </a:cubicBezTo>
                <a:cubicBezTo>
                  <a:pt x="6794438" y="1212779"/>
                  <a:pt x="6965102" y="1365689"/>
                  <a:pt x="7110534" y="1541421"/>
                </a:cubicBezTo>
                <a:lnTo>
                  <a:pt x="7179830" y="1630542"/>
                </a:lnTo>
                <a:lnTo>
                  <a:pt x="7136295" y="1700600"/>
                </a:lnTo>
                <a:lnTo>
                  <a:pt x="7131140" y="1693045"/>
                </a:lnTo>
                <a:cubicBezTo>
                  <a:pt x="6977874" y="1483026"/>
                  <a:pt x="6788448" y="1305671"/>
                  <a:pt x="6577499" y="1148230"/>
                </a:cubicBezTo>
                <a:cubicBezTo>
                  <a:pt x="6245452" y="900401"/>
                  <a:pt x="5878538" y="716408"/>
                  <a:pt x="5494816" y="563527"/>
                </a:cubicBezTo>
                <a:cubicBezTo>
                  <a:pt x="5452491" y="546487"/>
                  <a:pt x="5409881" y="530036"/>
                  <a:pt x="5366967" y="514176"/>
                </a:cubicBezTo>
                <a:cubicBezTo>
                  <a:pt x="5326377" y="499156"/>
                  <a:pt x="5285430" y="485210"/>
                  <a:pt x="5244661" y="470725"/>
                </a:cubicBezTo>
                <a:cubicBezTo>
                  <a:pt x="5471517" y="572127"/>
                  <a:pt x="5691970" y="687263"/>
                  <a:pt x="5904822" y="815468"/>
                </a:cubicBezTo>
                <a:cubicBezTo>
                  <a:pt x="6336645" y="1080104"/>
                  <a:pt x="6718758" y="1400351"/>
                  <a:pt x="7015222" y="1815185"/>
                </a:cubicBezTo>
                <a:lnTo>
                  <a:pt x="7040454" y="1854830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BA7CBE-D0FC-489A-8BF5-D3B23DBFC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726" y="32046"/>
            <a:ext cx="4110620" cy="2414488"/>
          </a:xfrm>
        </p:spPr>
        <p:txBody>
          <a:bodyPr anchor="t">
            <a:noAutofit/>
          </a:bodyPr>
          <a:lstStyle/>
          <a:p>
            <a:r>
              <a:rPr lang="en-US" sz="32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Supported</a:t>
            </a:r>
            <a:r>
              <a:rPr lang="en-US" sz="32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the Climate Change 202: Tribal Hazard Mitigation Planning (THMP) course </a:t>
            </a:r>
            <a:endParaRPr lang="en-US" sz="3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B025B4-D478-422A-8699-E8B50F8A2B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520" y="110155"/>
            <a:ext cx="6621272" cy="3100405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Attended weekly group meetings</a:t>
            </a:r>
          </a:p>
          <a:p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ompiled hazard mitigation strategies from existing THMPs for hazards such as </a:t>
            </a:r>
            <a:r>
              <a:rPr lang="en-US" sz="3200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wildfire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</a:t>
            </a:r>
            <a:r>
              <a:rPr lang="en-US" sz="3200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extreme heat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11B2DF-FEC3-48A2-9CC4-ADD62D7DCCC3}"/>
              </a:ext>
            </a:extLst>
          </p:cNvPr>
          <p:cNvSpPr txBox="1"/>
          <p:nvPr/>
        </p:nvSpPr>
        <p:spPr>
          <a:xfrm>
            <a:off x="10089514" y="4464150"/>
            <a:ext cx="20436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Additional excel columns: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Data 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Mentions of climate change</a:t>
            </a:r>
          </a:p>
        </p:txBody>
      </p:sp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C4423FC-494C-4F6F-9BC4-E948F9EB2E78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9" t="37068" r="5448" b="18676"/>
          <a:stretch/>
        </p:blipFill>
        <p:spPr bwMode="auto">
          <a:xfrm>
            <a:off x="255427" y="2880075"/>
            <a:ext cx="9834087" cy="3661787"/>
          </a:xfrm>
          <a:prstGeom prst="rect">
            <a:avLst/>
          </a:prstGeom>
          <a:ln w="190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527841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EC9BD54-CE04-43C3-A0C8-5DD74F0CBD07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0" t="77721" r="21923" b="9288"/>
          <a:stretch/>
        </p:blipFill>
        <p:spPr bwMode="auto">
          <a:xfrm>
            <a:off x="148821" y="2980759"/>
            <a:ext cx="6192207" cy="12531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B7F9DF9F-9945-4BAC-80D6-B7E703AAAA89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6" t="27578" r="16154" b="62621"/>
          <a:stretch/>
        </p:blipFill>
        <p:spPr bwMode="auto">
          <a:xfrm>
            <a:off x="69277" y="2270957"/>
            <a:ext cx="6762504" cy="9784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58A86D6-A435-495C-B9AF-A3E88AB5A3B8}"/>
              </a:ext>
            </a:extLst>
          </p:cNvPr>
          <p:cNvSpPr txBox="1"/>
          <p:nvPr/>
        </p:nvSpPr>
        <p:spPr>
          <a:xfrm>
            <a:off x="397487" y="6273225"/>
            <a:ext cx="59435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Source: </a:t>
            </a:r>
            <a:r>
              <a:rPr lang="en-US" sz="1600" b="0" i="0" u="sng" dirty="0">
                <a:solidFill>
                  <a:srgbClr val="0563C1"/>
                </a:solidFill>
                <a:effectLst/>
                <a:latin typeface="Calibri" panose="020F0502020204030204" pitchFamily="34" charset="0"/>
              </a:rPr>
              <a:t>Mashpee Wampanoag Tribe Multi-Hazard </a:t>
            </a:r>
            <a:r>
              <a:rPr lang="en-US" sz="1600" b="0" i="0" u="none" strike="noStrike" dirty="0">
                <a:solidFill>
                  <a:srgbClr val="0563C1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en-US" sz="1600" b="0" i="0" u="sng" dirty="0">
                <a:solidFill>
                  <a:srgbClr val="0563C1"/>
                </a:solidFill>
                <a:effectLst/>
                <a:latin typeface="Calibri" panose="020F0502020204030204" pitchFamily="34" charset="0"/>
              </a:rPr>
              <a:t>Mitigation Plan</a:t>
            </a:r>
            <a:endParaRPr lang="en-US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154692-39F1-4ED3-8836-EC92B3BC687B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8" t="40571" r="21924" b="41880"/>
          <a:stretch/>
        </p:blipFill>
        <p:spPr bwMode="auto">
          <a:xfrm>
            <a:off x="485443" y="371021"/>
            <a:ext cx="8452624" cy="169219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F37E6FA-2BC6-4FB4-9EB5-FD2704905410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3" t="43067" r="29202" b="47154"/>
          <a:stretch/>
        </p:blipFill>
        <p:spPr bwMode="auto">
          <a:xfrm>
            <a:off x="351223" y="4973555"/>
            <a:ext cx="5989805" cy="116118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208970-9193-4C76-AFCD-A0025991A480}"/>
              </a:ext>
            </a:extLst>
          </p:cNvPr>
          <p:cNvSpPr txBox="1"/>
          <p:nvPr/>
        </p:nvSpPr>
        <p:spPr>
          <a:xfrm>
            <a:off x="485443" y="4203117"/>
            <a:ext cx="58555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hlinkClick r:id="rId5"/>
              </a:rPr>
              <a:t>Source: Oneida Nation 2015-2020 Pre-disaster Mitigation Plan</a:t>
            </a:r>
            <a:endParaRPr lang="en-US" sz="1600" dirty="0"/>
          </a:p>
        </p:txBody>
      </p:sp>
      <p:pic>
        <p:nvPicPr>
          <p:cNvPr id="10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13BDCA5-E3A8-4109-8CF2-DAE3500EC7FE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7" t="52088" r="38193" b="12585"/>
          <a:stretch/>
        </p:blipFill>
        <p:spPr bwMode="auto">
          <a:xfrm>
            <a:off x="6248459" y="2310059"/>
            <a:ext cx="5943541" cy="41769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58259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4BC99CB9-DDAD-44A2-8A1C-E3AF4E72D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561AEE4-4E38-4BAC-976D-E0DE523FC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0BC676B-D19A-44DB-910A-0C0E6D433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4431" y="3985"/>
            <a:ext cx="9772765" cy="6858000"/>
            <a:chOff x="1303402" y="3985"/>
            <a:chExt cx="9772765" cy="68580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999AA485-A13F-4455-814E-C116AD7E04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985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C90D55F-0AFB-45E5-8815-A4701774CE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985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476B6C1-4A41-48E6-8540-FC48FCD769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985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347F445-D2CA-4FEB-AB8E-7A47AB57CD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985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2F1B3D8-301E-4A54-9284-EB14E9056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985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E4B9C67-860A-4569-AC84-3ADE433D1C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985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175B763-A6E6-4AD1-9138-9B1164A7A8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985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C0BB08E-E1FC-421F-9F81-CB7CC43DE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4714" y="36769"/>
            <a:ext cx="5043434" cy="983474"/>
          </a:xfrm>
        </p:spPr>
        <p:txBody>
          <a:bodyPr anchor="ctr">
            <a:noAutofit/>
          </a:bodyPr>
          <a:lstStyle/>
          <a:p>
            <a:pPr algn="ctr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Take-aways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1197A-5A6F-4C87-AF24-408772569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126" y="1411357"/>
            <a:ext cx="5709721" cy="4471282"/>
          </a:xfrm>
        </p:spPr>
        <p:txBody>
          <a:bodyPr anchor="t">
            <a:no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CC is a current crisis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loss of wildlife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disruption of plant ecology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ecosystem disruptions 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negative impacts to human health</a:t>
            </a:r>
          </a:p>
          <a:p>
            <a:pPr marL="457200" lvl="1" indent="0">
              <a:buNone/>
            </a:pP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8" name="TextBox 4">
            <a:extLst>
              <a:ext uri="{FF2B5EF4-FFF2-40B4-BE49-F238E27FC236}">
                <a16:creationId xmlns:a16="http://schemas.microsoft.com/office/drawing/2014/main" id="{A8D9966E-2A49-4997-BF60-1260F2FB40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07515846"/>
              </p:ext>
            </p:extLst>
          </p:nvPr>
        </p:nvGraphicFramePr>
        <p:xfrm>
          <a:off x="5957244" y="556772"/>
          <a:ext cx="6244565" cy="53258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9186BF28-C45A-4A4D-82A7-7F38AE2840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916" y="3219705"/>
            <a:ext cx="2761048" cy="2441657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29A38D1B-DB5E-4D4A-A4EC-3A2011DA29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598" y="2491739"/>
            <a:ext cx="2540000" cy="3390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B2FADA10-D54C-4DF6-91D9-54CD33587B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004" y="2583271"/>
            <a:ext cx="1763224" cy="1857262"/>
          </a:xfrm>
          <a:prstGeom prst="rect">
            <a:avLst/>
          </a:prstGeom>
        </p:spPr>
      </p:pic>
      <p:pic>
        <p:nvPicPr>
          <p:cNvPr id="11" name="Picture 10" descr="A picture containing text, sign, outdoor&#10;&#10;Description automatically generated">
            <a:extLst>
              <a:ext uri="{FF2B5EF4-FFF2-40B4-BE49-F238E27FC236}">
                <a16:creationId xmlns:a16="http://schemas.microsoft.com/office/drawing/2014/main" id="{1EBFF348-8B0B-4D43-BF16-D18AA7F885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4596" y="2037272"/>
            <a:ext cx="1271626" cy="90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0594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314</Words>
  <Application>Microsoft Office PowerPoint</Application>
  <PresentationFormat>Widescreen</PresentationFormat>
  <Paragraphs>40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Supporting the Tribes and Climate Change Program</vt:lpstr>
      <vt:lpstr>National Tribal &amp; Indigenous Climate Conference (NTICC) September 2020</vt:lpstr>
      <vt:lpstr>Monthly Webinars </vt:lpstr>
      <vt:lpstr>Monthly Webinars (continued)</vt:lpstr>
      <vt:lpstr>Supported the Climate Change 202: Tribal Hazard Mitigation Planning (THMP) course </vt:lpstr>
      <vt:lpstr>PowerPoint Presentation</vt:lpstr>
      <vt:lpstr>Take-aways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Meronda Walker</dc:creator>
  <cp:lastModifiedBy>Meronda Walker</cp:lastModifiedBy>
  <cp:revision>29</cp:revision>
  <dcterms:created xsi:type="dcterms:W3CDTF">2021-03-15T20:41:15Z</dcterms:created>
  <dcterms:modified xsi:type="dcterms:W3CDTF">2021-04-02T21:35:11Z</dcterms:modified>
</cp:coreProperties>
</file>